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CC5"/>
    <a:srgbClr val="2F2F2F"/>
    <a:srgbClr val="387890"/>
    <a:srgbClr val="B9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6257" autoAdjust="0"/>
  </p:normalViewPr>
  <p:slideViewPr>
    <p:cSldViewPr snapToGrid="0">
      <p:cViewPr varScale="1">
        <p:scale>
          <a:sx n="107" d="100"/>
          <a:sy n="107" d="100"/>
        </p:scale>
        <p:origin x="114" y="2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1" qsCatId="simple" csTypeId="urn:microsoft.com/office/officeart/2005/8/colors/accent1_1" csCatId="accent1" phldr="1"/>
      <dgm:spPr/>
    </dgm:pt>
    <dgm:pt modelId="{FF8A4AAC-CCC2-45AE-A298-FAF30BDE9850}">
      <dgm:prSet phldrT="[Text]"/>
      <dgm:spPr/>
      <dgm:t>
        <a:bodyPr/>
        <a:lstStyle/>
        <a:p>
          <a:r>
            <a:rPr lang="en-US" dirty="0"/>
            <a:t>Raw 3⌀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dgm:spPr/>
      <dgm:t>
        <a:bodyPr/>
        <a:lstStyle/>
        <a:p>
          <a:r>
            <a:rPr lang="en-US" dirty="0"/>
            <a:t>Discrete Wavelet Transform</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t>Nth Discrete Difference Detrending</a:t>
          </a:r>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Feature Extraction</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Train Classifier Models</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Test Classifier Models</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C5869FB4-373E-4161-88E8-F3CDE0E1ECCE}">
      <dgm:prSet/>
      <dgm:spPr/>
      <dgm:t>
        <a:bodyPr/>
        <a:lstStyle/>
        <a:p>
          <a:r>
            <a:rPr lang="en-US" dirty="0"/>
            <a:t>Iterate on Pipeline Variables</a:t>
          </a:r>
        </a:p>
      </dgm:t>
    </dgm:pt>
    <dgm:pt modelId="{90E9DCA6-4485-4B19-86C2-E360A7437AFC}" type="parTrans" cxnId="{D3EC057F-9FC0-48CC-AC37-F599B54E79F9}">
      <dgm:prSet/>
      <dgm:spPr/>
      <dgm:t>
        <a:bodyPr/>
        <a:lstStyle/>
        <a:p>
          <a:endParaRPr lang="en-US"/>
        </a:p>
      </dgm:t>
    </dgm:pt>
    <dgm:pt modelId="{248ECDEE-9AC8-4C25-84DA-69A463AF700D}" type="sibTrans" cxnId="{D3EC057F-9FC0-48CC-AC37-F599B54E79F9}">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098D64B9-4C1B-403A-AF9C-203E11833E8A}" type="pres">
      <dgm:prSet presAssocID="{62998826-60DB-49ED-8D7D-FB0E881859D8}" presName="node" presStyleLbl="node1" presStyleIdx="1" presStyleCnt="7">
        <dgm:presLayoutVars>
          <dgm:bulletEnabled val="1"/>
        </dgm:presLayoutVars>
      </dgm:prSet>
      <dgm:spPr/>
    </dgm:pt>
    <dgm:pt modelId="{2D6157F5-5B46-40A6-B9E1-401BF9D62A92}" type="pres">
      <dgm:prSet presAssocID="{E7AB49FC-F6DA-483F-8741-A2406365FFD3}" presName="sibTrans" presStyleLbl="sibTrans2D1" presStyleIdx="1" presStyleCnt="6"/>
      <dgm:spPr/>
    </dgm:pt>
    <dgm:pt modelId="{B3454C68-B402-4595-816C-FEA573E3556A}" type="pres">
      <dgm:prSet presAssocID="{E7AB49FC-F6DA-483F-8741-A2406365FFD3}" presName="connectorText" presStyleLbl="sibTrans2D1" presStyleIdx="1" presStyleCnt="6"/>
      <dgm:spPr/>
    </dgm:pt>
    <dgm:pt modelId="{AA425E45-D846-41BB-9162-BAAB3D7C4558}" type="pres">
      <dgm:prSet presAssocID="{A55A12C7-D931-45EF-965E-D7C53AB6574A}" presName="node" presStyleLbl="node1" presStyleIdx="2" presStyleCnt="7">
        <dgm:presLayoutVars>
          <dgm:bulletEnabled val="1"/>
        </dgm:presLayoutVars>
      </dgm:prSet>
      <dgm:spPr/>
    </dgm:pt>
    <dgm:pt modelId="{57B780DF-AFB5-4699-8D8F-3D41AE422234}" type="pres">
      <dgm:prSet presAssocID="{5BE83926-C2AA-4425-8876-661EFFD7ACDD}" presName="sibTrans" presStyleLbl="sibTrans2D1" presStyleIdx="2" presStyleCnt="6"/>
      <dgm:spPr/>
    </dgm:pt>
    <dgm:pt modelId="{10B1013A-DAF8-459C-8705-D786DCCC2968}" type="pres">
      <dgm:prSet presAssocID="{5BE83926-C2AA-4425-8876-661EFFD7ACDD}" presName="connectorText" presStyleLbl="sibTrans2D1" presStyleIdx="2" presStyleCnt="6"/>
      <dgm:spPr/>
    </dgm:pt>
    <dgm:pt modelId="{F0D983D4-91CF-456D-AD5E-52EF8F378E5D}" type="pres">
      <dgm:prSet presAssocID="{257C3989-9122-4F38-BB47-B6C0256F96F0}" presName="node" presStyleLbl="node1" presStyleIdx="3" presStyleCnt="7">
        <dgm:presLayoutVars>
          <dgm:bulletEnabled val="1"/>
        </dgm:presLayoutVars>
      </dgm:prSet>
      <dgm:spPr/>
    </dgm:pt>
    <dgm:pt modelId="{D7FC8D5C-1390-45B1-8C7B-6EC8E4E9DB69}" type="pres">
      <dgm:prSet presAssocID="{F1662794-499D-4A7D-BB5E-ABCF68A0796B}" presName="sibTrans" presStyleLbl="sibTrans2D1" presStyleIdx="3" presStyleCnt="6"/>
      <dgm:spPr/>
    </dgm:pt>
    <dgm:pt modelId="{ACE58DC0-F862-4CFA-BD58-B2DA03B7A853}" type="pres">
      <dgm:prSet presAssocID="{F1662794-499D-4A7D-BB5E-ABCF68A0796B}" presName="connectorText" presStyleLbl="sibTrans2D1" presStyleIdx="3" presStyleCnt="6"/>
      <dgm:spPr/>
    </dgm:pt>
    <dgm:pt modelId="{B25C1B26-0577-4748-9A47-7F0E783A86F6}" type="pres">
      <dgm:prSet presAssocID="{90982231-209E-42AF-9FEB-9AA085EFA583}" presName="node" presStyleLbl="node1" presStyleIdx="4" presStyleCnt="7">
        <dgm:presLayoutVars>
          <dgm:bulletEnabled val="1"/>
        </dgm:presLayoutVars>
      </dgm:prSet>
      <dgm:spPr/>
    </dgm:pt>
    <dgm:pt modelId="{CA5A7CDB-C9F1-40FC-8AAB-FBB289C092B7}" type="pres">
      <dgm:prSet presAssocID="{1D37777E-ADFB-4C61-90B6-1D1F19D9CF6F}" presName="sibTrans" presStyleLbl="sibTrans2D1" presStyleIdx="4" presStyleCnt="6"/>
      <dgm:spPr/>
    </dgm:pt>
    <dgm:pt modelId="{73479DFA-EC8A-42E8-91E0-37ECFF836140}" type="pres">
      <dgm:prSet presAssocID="{1D37777E-ADFB-4C61-90B6-1D1F19D9CF6F}" presName="connectorText" presStyleLbl="sibTrans2D1" presStyleIdx="4" presStyleCnt="6"/>
      <dgm:spPr/>
    </dgm:pt>
    <dgm:pt modelId="{E901D985-AD3A-48F8-993B-DC7FD5BD5ED9}" type="pres">
      <dgm:prSet presAssocID="{56929E27-F003-4CF1-9502-B77B361532BA}" presName="node" presStyleLbl="node1" presStyleIdx="5" presStyleCnt="7">
        <dgm:presLayoutVars>
          <dgm:bulletEnabled val="1"/>
        </dgm:presLayoutVars>
      </dgm:prSet>
      <dgm:spPr/>
    </dgm:pt>
    <dgm:pt modelId="{698A1767-B037-45E5-AD9D-D3714EB9F59E}" type="pres">
      <dgm:prSet presAssocID="{88F1EBC6-BB1A-436C-9EFE-3AFFFB64C430}" presName="sibTrans" presStyleLbl="sibTrans2D1" presStyleIdx="5" presStyleCnt="6"/>
      <dgm:spPr/>
    </dgm:pt>
    <dgm:pt modelId="{139AA69F-39FA-4AA8-B402-D25667386246}" type="pres">
      <dgm:prSet presAssocID="{88F1EBC6-BB1A-436C-9EFE-3AFFFB64C430}" presName="connectorText" presStyleLbl="sibTrans2D1" presStyleIdx="5" presStyleCnt="6"/>
      <dgm:spPr/>
    </dgm:pt>
    <dgm:pt modelId="{1331300C-95BB-4B55-94E1-2C3A78F5CB86}" type="pres">
      <dgm:prSet presAssocID="{C5869FB4-373E-4161-88E8-F3CDE0E1ECCE}" presName="node" presStyleLbl="node1" presStyleIdx="6" presStyleCnt="7">
        <dgm:presLayoutVars>
          <dgm:bulletEnabled val="1"/>
        </dgm:presLayoutVars>
      </dgm:prSet>
      <dgm:spPr/>
    </dgm:pt>
  </dgm:ptLst>
  <dgm:cxnLst>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4"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06ACE23F-F6BD-407C-B81E-3ABFBAE7906B}" type="presOf" srcId="{88F1EBC6-BB1A-436C-9EFE-3AFFFB64C430}" destId="{698A1767-B037-45E5-AD9D-D3714EB9F59E}" srcOrd="0"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5" destOrd="0" parTransId="{E1EC2023-A9F7-4A5B-A6A4-41F0821D1C90}" sibTransId="{88F1EBC6-BB1A-436C-9EFE-3AFFFB64C430}"/>
    <dgm:cxn modelId="{D3EC057F-9FC0-48CC-AC37-F599B54E79F9}" srcId="{EA48F90E-5EFF-454B-89ED-5BEC276139AE}" destId="{C5869FB4-373E-4161-88E8-F3CDE0E1ECCE}" srcOrd="6" destOrd="0" parTransId="{90E9DCA6-4485-4B19-86C2-E360A7437AFC}" sibTransId="{248ECDEE-9AC8-4C25-84DA-69A463AF700D}"/>
    <dgm:cxn modelId="{2DCA7F80-8202-48C4-9C52-876430FC2628}" type="presOf" srcId="{C5869FB4-373E-4161-88E8-F3CDE0E1ECCE}" destId="{1331300C-95BB-4B55-94E1-2C3A78F5CB86}"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3" destOrd="0" parTransId="{EB6DFD9D-B41B-4F17-AAAF-57F129189DFF}" sibTransId="{F1662794-499D-4A7D-BB5E-ABCF68A0796B}"/>
    <dgm:cxn modelId="{9FDCD6B3-F2A4-4F79-BC79-988CCAF7F29A}" srcId="{EA48F90E-5EFF-454B-89ED-5BEC276139AE}" destId="{62998826-60DB-49ED-8D7D-FB0E881859D8}" srcOrd="1" destOrd="0" parTransId="{26B6E223-F8E3-48CB-9287-7DE41AA8DE0A}" sibTransId="{E7AB49FC-F6DA-483F-8741-A2406365FFD3}"/>
    <dgm:cxn modelId="{A56A07C2-6657-44B4-9D96-F9C7EBB61AFC}" srcId="{EA48F90E-5EFF-454B-89ED-5BEC276139AE}" destId="{A55A12C7-D931-45EF-965E-D7C53AB6574A}" srcOrd="2"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E03DF6EA-B9D2-4784-ADFF-E115D9AF4920}" type="presOf" srcId="{9E57A4DC-D6E2-4B47-822E-0403C70FD182}" destId="{5D46C515-59A6-463F-9C2C-296870DB3216}" srcOrd="1" destOrd="0" presId="urn:microsoft.com/office/officeart/2005/8/layout/process1"/>
    <dgm:cxn modelId="{F93A13EB-747E-4370-BDE0-A49325419489}" type="presOf" srcId="{88F1EBC6-BB1A-436C-9EFE-3AFFFB64C430}" destId="{139AA69F-39FA-4AA8-B402-D2566738624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42526478-C38F-4B24-9CC3-8D4074C22E5E}" type="presParOf" srcId="{0DD2C90D-8DB6-4387-B66C-92BE0AF33617}" destId="{098D64B9-4C1B-403A-AF9C-203E11833E8A}" srcOrd="2" destOrd="0" presId="urn:microsoft.com/office/officeart/2005/8/layout/process1"/>
    <dgm:cxn modelId="{B41BFB7D-AADA-42C3-A52F-BDFDA4B68F3A}" type="presParOf" srcId="{0DD2C90D-8DB6-4387-B66C-92BE0AF33617}" destId="{2D6157F5-5B46-40A6-B9E1-401BF9D62A92}" srcOrd="3"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4" destOrd="0" presId="urn:microsoft.com/office/officeart/2005/8/layout/process1"/>
    <dgm:cxn modelId="{B1599326-3412-4AB8-AEEA-946BDCD4140D}" type="presParOf" srcId="{0DD2C90D-8DB6-4387-B66C-92BE0AF33617}" destId="{57B780DF-AFB5-4699-8D8F-3D41AE422234}" srcOrd="5"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6" destOrd="0" presId="urn:microsoft.com/office/officeart/2005/8/layout/process1"/>
    <dgm:cxn modelId="{28B13F10-8520-4CAC-A026-85EC255EFB30}" type="presParOf" srcId="{0DD2C90D-8DB6-4387-B66C-92BE0AF33617}" destId="{D7FC8D5C-1390-45B1-8C7B-6EC8E4E9DB69}" srcOrd="7"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8" destOrd="0" presId="urn:microsoft.com/office/officeart/2005/8/layout/process1"/>
    <dgm:cxn modelId="{C658A6F9-AFD7-4FFD-90C6-E9C7C25DDCCB}" type="presParOf" srcId="{0DD2C90D-8DB6-4387-B66C-92BE0AF33617}" destId="{CA5A7CDB-C9F1-40FC-8AAB-FBB289C092B7}" srcOrd="9"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0" destOrd="0" presId="urn:microsoft.com/office/officeart/2005/8/layout/process1"/>
    <dgm:cxn modelId="{40F77587-4463-4AB6-A2FB-0F94DC37849E}" type="presParOf" srcId="{0DD2C90D-8DB6-4387-B66C-92BE0AF33617}" destId="{698A1767-B037-45E5-AD9D-D3714EB9F59E}" srcOrd="11" destOrd="0" presId="urn:microsoft.com/office/officeart/2005/8/layout/process1"/>
    <dgm:cxn modelId="{402D3C62-8F6A-406D-908E-61D717E446AB}" type="presParOf" srcId="{698A1767-B037-45E5-AD9D-D3714EB9F59E}" destId="{139AA69F-39FA-4AA8-B402-D25667386246}" srcOrd="0" destOrd="0" presId="urn:microsoft.com/office/officeart/2005/8/layout/process1"/>
    <dgm:cxn modelId="{18933633-C4E2-4299-A4B0-A7FB04BB721D}" type="presParOf" srcId="{0DD2C90D-8DB6-4387-B66C-92BE0AF33617}" destId="{1331300C-95BB-4B55-94E1-2C3A78F5CB86}"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Raw 3⌀ Signal</a:t>
          </a:r>
        </a:p>
      </dsp:txBody>
      <dsp:txXfrm>
        <a:off x="37420" y="1994486"/>
        <a:ext cx="1154996" cy="1098964"/>
      </dsp:txXfrm>
    </dsp:sp>
    <dsp:sp modelId="{038BB472-71DB-4108-AA93-1E4591F3252F}">
      <dsp:nvSpPr>
        <dsp:cNvPr id="0" name=""/>
        <dsp:cNvSpPr/>
      </dsp:nvSpPr>
      <dsp:spPr>
        <a:xfrm>
          <a:off x="1348944"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2452949"/>
        <a:ext cx="181549" cy="182039"/>
      </dsp:txXfrm>
    </dsp:sp>
    <dsp:sp modelId="{098D64B9-4C1B-403A-AF9C-203E11833E8A}">
      <dsp:nvSpPr>
        <dsp:cNvPr id="0" name=""/>
        <dsp:cNvSpPr/>
      </dsp:nvSpPr>
      <dsp:spPr>
        <a:xfrm>
          <a:off x="1715957"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Discrete Wavelet Transform</a:t>
          </a:r>
        </a:p>
      </dsp:txBody>
      <dsp:txXfrm>
        <a:off x="1750147" y="1994486"/>
        <a:ext cx="1154996" cy="1098964"/>
      </dsp:txXfrm>
    </dsp:sp>
    <dsp:sp modelId="{2D6157F5-5B46-40A6-B9E1-401BF9D62A92}">
      <dsp:nvSpPr>
        <dsp:cNvPr id="0" name=""/>
        <dsp:cNvSpPr/>
      </dsp:nvSpPr>
      <dsp:spPr>
        <a:xfrm>
          <a:off x="3061671"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2452949"/>
        <a:ext cx="181549" cy="182039"/>
      </dsp:txXfrm>
    </dsp:sp>
    <dsp:sp modelId="{AA425E45-D846-41BB-9162-BAAB3D7C4558}">
      <dsp:nvSpPr>
        <dsp:cNvPr id="0" name=""/>
        <dsp:cNvSpPr/>
      </dsp:nvSpPr>
      <dsp:spPr>
        <a:xfrm>
          <a:off x="3428684"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Nth Discrete Difference Detrending</a:t>
          </a:r>
        </a:p>
      </dsp:txBody>
      <dsp:txXfrm>
        <a:off x="3462874" y="1994486"/>
        <a:ext cx="1154996" cy="1098964"/>
      </dsp:txXfrm>
    </dsp:sp>
    <dsp:sp modelId="{57B780DF-AFB5-4699-8D8F-3D41AE422234}">
      <dsp:nvSpPr>
        <dsp:cNvPr id="0" name=""/>
        <dsp:cNvSpPr/>
      </dsp:nvSpPr>
      <dsp:spPr>
        <a:xfrm>
          <a:off x="4774398"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2452949"/>
        <a:ext cx="181549" cy="182039"/>
      </dsp:txXfrm>
    </dsp:sp>
    <dsp:sp modelId="{F0D983D4-91CF-456D-AD5E-52EF8F378E5D}">
      <dsp:nvSpPr>
        <dsp:cNvPr id="0" name=""/>
        <dsp:cNvSpPr/>
      </dsp:nvSpPr>
      <dsp:spPr>
        <a:xfrm>
          <a:off x="5141411"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Feature Extraction</a:t>
          </a:r>
        </a:p>
      </dsp:txBody>
      <dsp:txXfrm>
        <a:off x="5175601" y="1994486"/>
        <a:ext cx="1154996" cy="1098964"/>
      </dsp:txXfrm>
    </dsp:sp>
    <dsp:sp modelId="{D7FC8D5C-1390-45B1-8C7B-6EC8E4E9DB69}">
      <dsp:nvSpPr>
        <dsp:cNvPr id="0" name=""/>
        <dsp:cNvSpPr/>
      </dsp:nvSpPr>
      <dsp:spPr>
        <a:xfrm>
          <a:off x="6487125"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2452949"/>
        <a:ext cx="181549" cy="182039"/>
      </dsp:txXfrm>
    </dsp:sp>
    <dsp:sp modelId="{B25C1B26-0577-4748-9A47-7F0E783A86F6}">
      <dsp:nvSpPr>
        <dsp:cNvPr id="0" name=""/>
        <dsp:cNvSpPr/>
      </dsp:nvSpPr>
      <dsp:spPr>
        <a:xfrm>
          <a:off x="6854138"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Train Classifier Models</a:t>
          </a:r>
        </a:p>
      </dsp:txBody>
      <dsp:txXfrm>
        <a:off x="6888328" y="1994486"/>
        <a:ext cx="1154996" cy="1098964"/>
      </dsp:txXfrm>
    </dsp:sp>
    <dsp:sp modelId="{CA5A7CDB-C9F1-40FC-8AAB-FBB289C092B7}">
      <dsp:nvSpPr>
        <dsp:cNvPr id="0" name=""/>
        <dsp:cNvSpPr/>
      </dsp:nvSpPr>
      <dsp:spPr>
        <a:xfrm>
          <a:off x="8199852"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2452949"/>
        <a:ext cx="181549" cy="182039"/>
      </dsp:txXfrm>
    </dsp:sp>
    <dsp:sp modelId="{E901D985-AD3A-48F8-993B-DC7FD5BD5ED9}">
      <dsp:nvSpPr>
        <dsp:cNvPr id="0" name=""/>
        <dsp:cNvSpPr/>
      </dsp:nvSpPr>
      <dsp:spPr>
        <a:xfrm>
          <a:off x="8566865"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Test Classifier Models</a:t>
          </a:r>
        </a:p>
      </dsp:txBody>
      <dsp:txXfrm>
        <a:off x="8601055" y="1994486"/>
        <a:ext cx="1154996" cy="1098964"/>
      </dsp:txXfrm>
    </dsp:sp>
    <dsp:sp modelId="{698A1767-B037-45E5-AD9D-D3714EB9F59E}">
      <dsp:nvSpPr>
        <dsp:cNvPr id="0" name=""/>
        <dsp:cNvSpPr/>
      </dsp:nvSpPr>
      <dsp:spPr>
        <a:xfrm>
          <a:off x="9912580" y="2392270"/>
          <a:ext cx="259355" cy="303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2452949"/>
        <a:ext cx="181549" cy="182039"/>
      </dsp:txXfrm>
    </dsp:sp>
    <dsp:sp modelId="{1331300C-95BB-4B55-94E1-2C3A78F5CB86}">
      <dsp:nvSpPr>
        <dsp:cNvPr id="0" name=""/>
        <dsp:cNvSpPr/>
      </dsp:nvSpPr>
      <dsp:spPr>
        <a:xfrm>
          <a:off x="10279593" y="1960296"/>
          <a:ext cx="1223376" cy="116734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Iterate on Pipeline Variables</a:t>
          </a:r>
        </a:p>
      </dsp:txBody>
      <dsp:txXfrm>
        <a:off x="10313783" y="1994486"/>
        <a:ext cx="1154996" cy="10989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vsb.cz/en/university/who-we-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186396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20427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3179752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vsb.cz/en/university/who-we-a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0" y="1122363"/>
            <a:ext cx="12192000" cy="2306638"/>
          </a:xfrm>
        </p:spPr>
        <p:txBody>
          <a:bodyPr/>
          <a:lstStyle/>
          <a:p>
            <a:r>
              <a:rPr lang="en-US" sz="4000" dirty="0"/>
              <a:t>VSB Power Line Fault Detection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0" y="3825805"/>
            <a:ext cx="12192000" cy="2306638"/>
          </a:xfrm>
        </p:spPr>
        <p:txBody>
          <a:bodyPr/>
          <a:lstStyle/>
          <a:p>
            <a:r>
              <a:rPr lang="en-US" sz="2000" dirty="0"/>
              <a:t>Using Machine Learning Classification Models to Detect Partial Discharge Faults in Covered Conductors in the Real Environment</a:t>
            </a:r>
          </a:p>
          <a:p>
            <a:endParaRPr lang="en-US" sz="2000" dirty="0"/>
          </a:p>
          <a:p>
            <a:r>
              <a:rPr lang="en-US" sz="2000" dirty="0"/>
              <a:t>Jeffrey Egan  / February 2019</a:t>
            </a:r>
          </a:p>
        </p:txBody>
      </p:sp>
      <p:pic>
        <p:nvPicPr>
          <p:cNvPr id="5" name="Picture 4">
            <a:extLst>
              <a:ext uri="{FF2B5EF4-FFF2-40B4-BE49-F238E27FC236}">
                <a16:creationId xmlns:a16="http://schemas.microsoft.com/office/drawing/2014/main" id="{32ECD072-D652-4BA6-AF61-702A2AB9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439" y="-214641"/>
            <a:ext cx="2557491" cy="136389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dirty="0"/>
              <a:t>Final Model Selection and Refinement</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185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12DA-D212-4375-AD54-78E7ECD805D5}"/>
              </a:ext>
            </a:extLst>
          </p:cNvPr>
          <p:cNvSpPr>
            <a:spLocks noGrp="1"/>
          </p:cNvSpPr>
          <p:nvPr>
            <p:ph type="title"/>
          </p:nvPr>
        </p:nvSpPr>
        <p:spPr/>
        <p:txBody>
          <a:bodyPr/>
          <a:lstStyle/>
          <a:p>
            <a:r>
              <a:rPr lang="en-US" dirty="0"/>
              <a:t>Classifier Results</a:t>
            </a:r>
          </a:p>
        </p:txBody>
      </p:sp>
      <p:sp>
        <p:nvSpPr>
          <p:cNvPr id="3" name="Content Placeholder 2">
            <a:extLst>
              <a:ext uri="{FF2B5EF4-FFF2-40B4-BE49-F238E27FC236}">
                <a16:creationId xmlns:a16="http://schemas.microsoft.com/office/drawing/2014/main" id="{9368B5E7-6D10-4586-8DDB-A41EE35784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923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B894-EAC1-4817-B338-C97F6EC6DC4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44948A3-7D78-40C5-932C-8869C72551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283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Project Overview</a:t>
            </a:r>
          </a:p>
          <a:p>
            <a:r>
              <a:rPr lang="en-US" dirty="0"/>
              <a:t>Data Examination</a:t>
            </a:r>
          </a:p>
          <a:p>
            <a:r>
              <a:rPr lang="en-US" dirty="0"/>
              <a:t>Data Pipeline Design</a:t>
            </a:r>
          </a:p>
          <a:p>
            <a:pPr lvl="1"/>
            <a:r>
              <a:rPr lang="en-US" dirty="0"/>
              <a:t>Signal Processing</a:t>
            </a:r>
          </a:p>
          <a:p>
            <a:pPr lvl="1"/>
            <a:r>
              <a:rPr lang="en-US" dirty="0"/>
              <a:t>Machine Learning Model</a:t>
            </a:r>
          </a:p>
          <a:p>
            <a:r>
              <a:rPr lang="en-US" dirty="0"/>
              <a:t>Prototyped Models and Preliminary Results</a:t>
            </a:r>
          </a:p>
          <a:p>
            <a:r>
              <a:rPr lang="en-US" dirty="0"/>
              <a:t>Final Model(s) Selection</a:t>
            </a:r>
          </a:p>
          <a:p>
            <a:r>
              <a:rPr lang="en-US" dirty="0"/>
              <a:t>Conclusions</a:t>
            </a:r>
          </a:p>
        </p:txBody>
      </p:sp>
      <p:pic>
        <p:nvPicPr>
          <p:cNvPr id="5" name="Picture 4">
            <a:extLst>
              <a:ext uri="{FF2B5EF4-FFF2-40B4-BE49-F238E27FC236}">
                <a16:creationId xmlns:a16="http://schemas.microsoft.com/office/drawing/2014/main" id="{B4FE8355-DD25-407A-9701-15FD54691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7159-EA1E-4A67-AAB0-348626D20472}"/>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9AD5F8DE-A67D-4EE4-B9B9-E01711C430F8}"/>
              </a:ext>
            </a:extLst>
          </p:cNvPr>
          <p:cNvSpPr>
            <a:spLocks noGrp="1"/>
          </p:cNvSpPr>
          <p:nvPr>
            <p:ph idx="1"/>
          </p:nvPr>
        </p:nvSpPr>
        <p:spPr/>
        <p:txBody>
          <a:bodyPr/>
          <a:lstStyle/>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p:txBody>
      </p:sp>
      <p:pic>
        <p:nvPicPr>
          <p:cNvPr id="4" name="Picture 3">
            <a:extLst>
              <a:ext uri="{FF2B5EF4-FFF2-40B4-BE49-F238E27FC236}">
                <a16:creationId xmlns:a16="http://schemas.microsoft.com/office/drawing/2014/main" id="{5ABE0992-6A28-499A-94B1-DEB64908F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966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F54-1077-4583-81AD-D4E61DDCB402}"/>
              </a:ext>
            </a:extLst>
          </p:cNvPr>
          <p:cNvSpPr>
            <a:spLocks noGrp="1"/>
          </p:cNvSpPr>
          <p:nvPr>
            <p:ph type="title"/>
          </p:nvPr>
        </p:nvSpPr>
        <p:spPr/>
        <p:txBody>
          <a:bodyPr/>
          <a:lstStyle/>
          <a:p>
            <a:r>
              <a:rPr lang="en-US" dirty="0"/>
              <a:t>Data Examination</a:t>
            </a:r>
          </a:p>
        </p:txBody>
      </p:sp>
      <p:sp>
        <p:nvSpPr>
          <p:cNvPr id="3" name="Content Placeholder 2">
            <a:extLst>
              <a:ext uri="{FF2B5EF4-FFF2-40B4-BE49-F238E27FC236}">
                <a16:creationId xmlns:a16="http://schemas.microsoft.com/office/drawing/2014/main" id="{74201EB1-D6F4-480A-9D4E-92D99B08E2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2E8FE9-4436-4336-B4BA-0254E5EED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79831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C012-6D88-43A0-A200-84E9469DF592}"/>
              </a:ext>
            </a:extLst>
          </p:cNvPr>
          <p:cNvSpPr>
            <a:spLocks noGrp="1"/>
          </p:cNvSpPr>
          <p:nvPr>
            <p:ph type="title"/>
          </p:nvPr>
        </p:nvSpPr>
        <p:spPr/>
        <p:txBody>
          <a:bodyPr/>
          <a:lstStyle/>
          <a:p>
            <a:r>
              <a:rPr lang="en-US" dirty="0"/>
              <a:t>Data Pipeline</a:t>
            </a:r>
          </a:p>
        </p:txBody>
      </p:sp>
      <p:graphicFrame>
        <p:nvGraphicFramePr>
          <p:cNvPr id="4" name="Content Placeholder 3">
            <a:extLst>
              <a:ext uri="{FF2B5EF4-FFF2-40B4-BE49-F238E27FC236}">
                <a16:creationId xmlns:a16="http://schemas.microsoft.com/office/drawing/2014/main" id="{093BDFF1-AF0A-40C3-8EE2-2E7E601E4957}"/>
              </a:ext>
            </a:extLst>
          </p:cNvPr>
          <p:cNvGraphicFramePr>
            <a:graphicFrameLocks noGrp="1"/>
          </p:cNvGraphicFramePr>
          <p:nvPr>
            <p:ph idx="1"/>
            <p:extLst>
              <p:ext uri="{D42A27DB-BD31-4B8C-83A1-F6EECF244321}">
                <p14:modId xmlns:p14="http://schemas.microsoft.com/office/powerpoint/2010/main" val="3597680567"/>
              </p:ext>
            </p:extLst>
          </p:nvPr>
        </p:nvGraphicFramePr>
        <p:xfrm>
          <a:off x="358775" y="1089025"/>
          <a:ext cx="11506200" cy="508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CB23FA7-79EB-4562-9EB8-C982903C8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40430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ACC0-8F65-448A-878E-CDF335220633}"/>
              </a:ext>
            </a:extLst>
          </p:cNvPr>
          <p:cNvSpPr>
            <a:spLocks noGrp="1"/>
          </p:cNvSpPr>
          <p:nvPr>
            <p:ph type="title"/>
          </p:nvPr>
        </p:nvSpPr>
        <p:spPr/>
        <p:txBody>
          <a:bodyPr/>
          <a:lstStyle/>
          <a:p>
            <a:r>
              <a:rPr lang="en-US" dirty="0"/>
              <a:t>Data Pipeline – Signal Processing</a:t>
            </a:r>
          </a:p>
        </p:txBody>
      </p:sp>
      <p:sp>
        <p:nvSpPr>
          <p:cNvPr id="3" name="Content Placeholder 2">
            <a:extLst>
              <a:ext uri="{FF2B5EF4-FFF2-40B4-BE49-F238E27FC236}">
                <a16:creationId xmlns:a16="http://schemas.microsoft.com/office/drawing/2014/main" id="{F15E2B52-C951-43E2-97BA-68344961E0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B78717-42E7-440E-ACE9-3818F65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1985197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92E4-3A1D-4102-AF90-B3FA65578C4E}"/>
              </a:ext>
            </a:extLst>
          </p:cNvPr>
          <p:cNvSpPr>
            <a:spLocks noGrp="1"/>
          </p:cNvSpPr>
          <p:nvPr>
            <p:ph type="title"/>
          </p:nvPr>
        </p:nvSpPr>
        <p:spPr/>
        <p:txBody>
          <a:bodyPr/>
          <a:lstStyle/>
          <a:p>
            <a:r>
              <a:rPr lang="en-US" dirty="0"/>
              <a:t>Data Pipeline – Feature Extraction</a:t>
            </a:r>
          </a:p>
        </p:txBody>
      </p:sp>
      <p:sp>
        <p:nvSpPr>
          <p:cNvPr id="3" name="Content Placeholder 2">
            <a:extLst>
              <a:ext uri="{FF2B5EF4-FFF2-40B4-BE49-F238E27FC236}">
                <a16:creationId xmlns:a16="http://schemas.microsoft.com/office/drawing/2014/main" id="{3640A8BB-08AD-4405-B1C8-8F92F8ABF4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D73BE2-8A6A-4917-BC4C-17D633034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71021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A42-DE74-4E67-A396-A68A5AE1AD43}"/>
              </a:ext>
            </a:extLst>
          </p:cNvPr>
          <p:cNvSpPr>
            <a:spLocks noGrp="1"/>
          </p:cNvSpPr>
          <p:nvPr>
            <p:ph type="title"/>
          </p:nvPr>
        </p:nvSpPr>
        <p:spPr/>
        <p:txBody>
          <a:bodyPr/>
          <a:lstStyle/>
          <a:p>
            <a:r>
              <a:rPr lang="en-US" dirty="0"/>
              <a:t>Prototype Classification Models</a:t>
            </a:r>
          </a:p>
        </p:txBody>
      </p:sp>
      <p:sp>
        <p:nvSpPr>
          <p:cNvPr id="3" name="Content Placeholder 2">
            <a:extLst>
              <a:ext uri="{FF2B5EF4-FFF2-40B4-BE49-F238E27FC236}">
                <a16:creationId xmlns:a16="http://schemas.microsoft.com/office/drawing/2014/main" id="{D525FBFD-2FA4-4D3B-99F2-42E3C44EC5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895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D5EE-A3BC-481A-9B87-FF2D7C4D4FCE}"/>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B8D998D2-A60F-4407-AB50-A22EDAC1A37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07805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7942</TotalTime>
  <Words>529</Words>
  <Application>Microsoft Office PowerPoint</Application>
  <PresentationFormat>Widescreen</PresentationFormat>
  <Paragraphs>44</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Conthrax Sb</vt:lpstr>
      <vt:lpstr>Office Theme</vt:lpstr>
      <vt:lpstr>VSB Power Line Fault Detection</vt:lpstr>
      <vt:lpstr>Outline</vt:lpstr>
      <vt:lpstr>Project Overview</vt:lpstr>
      <vt:lpstr>Data Examination</vt:lpstr>
      <vt:lpstr>Data Pipeline</vt:lpstr>
      <vt:lpstr>Data Pipeline – Signal Processing</vt:lpstr>
      <vt:lpstr>Data Pipeline – Feature Extraction</vt:lpstr>
      <vt:lpstr>Prototype Classification Models</vt:lpstr>
      <vt:lpstr>Preliminary Results</vt:lpstr>
      <vt:lpstr>Final Model Selection and Refinement</vt:lpstr>
      <vt:lpstr>Classifier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105</cp:revision>
  <dcterms:created xsi:type="dcterms:W3CDTF">2018-11-16T18:56:55Z</dcterms:created>
  <dcterms:modified xsi:type="dcterms:W3CDTF">2019-01-17T01:36:20Z</dcterms:modified>
</cp:coreProperties>
</file>